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8" r:id="rId2"/>
    <p:sldId id="261" r:id="rId3"/>
    <p:sldId id="262" r:id="rId4"/>
    <p:sldId id="263" r:id="rId5"/>
    <p:sldId id="259" r:id="rId6"/>
    <p:sldId id="260" r:id="rId7"/>
    <p:sldId id="273" r:id="rId8"/>
    <p:sldId id="291" r:id="rId9"/>
    <p:sldId id="266" r:id="rId10"/>
    <p:sldId id="269" r:id="rId11"/>
    <p:sldId id="264" r:id="rId12"/>
    <p:sldId id="267" r:id="rId13"/>
    <p:sldId id="286" r:id="rId14"/>
    <p:sldId id="265" r:id="rId15"/>
    <p:sldId id="268" r:id="rId16"/>
    <p:sldId id="272" r:id="rId17"/>
    <p:sldId id="271" r:id="rId18"/>
    <p:sldId id="270" r:id="rId19"/>
    <p:sldId id="274" r:id="rId20"/>
    <p:sldId id="275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736F-642A-49AB-B5C8-973A40AB3C45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EF4E8-2C2F-4EEF-8AF8-330F499740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50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4226F-5C19-415A-B2B4-9506DAA91CD2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0E88-84E0-4305-BFC5-5A584CC7C67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9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1000">
              <a:schemeClr val="accent1">
                <a:lumMod val="18000"/>
                <a:lumOff val="8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226F-5C19-415A-B2B4-9506DAA91CD2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0E88-84E0-4305-BFC5-5A584CC7C6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8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45374" y="110425"/>
            <a:ext cx="10600267" cy="43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600" dirty="0"/>
              <a:t>Zwei Fragen:</a:t>
            </a:r>
          </a:p>
          <a:p>
            <a:pPr>
              <a:lnSpc>
                <a:spcPct val="200000"/>
              </a:lnSpc>
            </a:pPr>
            <a:r>
              <a:rPr lang="de-DE" sz="3600" dirty="0"/>
              <a:t>1. Wie ist eigentlich die Welt entstanden?</a:t>
            </a:r>
          </a:p>
          <a:p>
            <a:pPr>
              <a:lnSpc>
                <a:spcPct val="200000"/>
              </a:lnSpc>
            </a:pPr>
            <a:r>
              <a:rPr lang="de-DE" sz="3600" dirty="0"/>
              <a:t>2. Hat das was mit Gott zu tun?</a:t>
            </a:r>
          </a:p>
          <a:p>
            <a:pPr>
              <a:lnSpc>
                <a:spcPct val="200000"/>
              </a:lnSpc>
            </a:pPr>
            <a:r>
              <a:rPr lang="de-DE" sz="3600" dirty="0">
                <a:sym typeface="Wingdings" panose="05000000000000000000" pitchFamily="2" charset="2"/>
              </a:rPr>
              <a:t> Zettel schreiben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818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75253" y="1346885"/>
            <a:ext cx="8785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Erstaunlich viele Wahrheiten!</a:t>
            </a:r>
          </a:p>
          <a:p>
            <a:endParaRPr lang="de-DE" sz="2400" dirty="0"/>
          </a:p>
          <a:p>
            <a:r>
              <a:rPr lang="de-DE" sz="2400" dirty="0"/>
              <a:t>Wenn ein Text so viele Wahrheiten beinhaltet, kann man ihn dann einfach als falsch abtun?</a:t>
            </a:r>
          </a:p>
          <a:p>
            <a:endParaRPr lang="de-DE" sz="2400" dirty="0"/>
          </a:p>
          <a:p>
            <a:r>
              <a:rPr lang="de-DE" sz="2400" dirty="0"/>
              <a:t>Welches ist die wichtigste Aussage?</a:t>
            </a:r>
          </a:p>
          <a:p>
            <a:endParaRPr lang="de-DE" sz="2400" dirty="0"/>
          </a:p>
          <a:p>
            <a:r>
              <a:rPr lang="de-DE" sz="2400" dirty="0"/>
              <a:t>Wie kann man damit umgehen, dass Widersprüche zu den wissenschaftlichen Erkenntnissen bestehen?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17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476" y="407773"/>
            <a:ext cx="61789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Du bist mein Glück, Lied von Matthias Reim</a:t>
            </a:r>
          </a:p>
          <a:p>
            <a:r>
              <a:rPr lang="de-DE" sz="2400" dirty="0"/>
              <a:t>Du bist mein Glück.</a:t>
            </a:r>
            <a:br>
              <a:rPr lang="de-DE" sz="2400" dirty="0"/>
            </a:br>
            <a:r>
              <a:rPr lang="de-DE" sz="2400" dirty="0" err="1"/>
              <a:t>Gross</a:t>
            </a:r>
            <a:r>
              <a:rPr lang="de-DE" sz="2400" dirty="0"/>
              <a:t> wie ein Planet</a:t>
            </a:r>
            <a:br>
              <a:rPr lang="de-DE" sz="2400" dirty="0"/>
            </a:br>
            <a:r>
              <a:rPr lang="de-DE" sz="2400" dirty="0"/>
              <a:t>Du bist die Sonne</a:t>
            </a:r>
            <a:br>
              <a:rPr lang="de-DE" sz="2400" dirty="0"/>
            </a:br>
            <a:r>
              <a:rPr lang="de-DE" sz="2400" dirty="0"/>
              <a:t>Die niemals untergeht.</a:t>
            </a:r>
            <a:br>
              <a:rPr lang="de-DE" sz="2400" dirty="0"/>
            </a:br>
            <a:r>
              <a:rPr lang="de-DE" sz="2400" dirty="0"/>
              <a:t>Du bist der Mond</a:t>
            </a:r>
            <a:br>
              <a:rPr lang="de-DE" sz="2400" dirty="0"/>
            </a:br>
            <a:r>
              <a:rPr lang="de-DE" sz="2400" dirty="0"/>
              <a:t>Der meine Nacht erhellt.</a:t>
            </a:r>
            <a:br>
              <a:rPr lang="de-DE" sz="2400" dirty="0"/>
            </a:br>
            <a:r>
              <a:rPr lang="de-DE" sz="2400" dirty="0"/>
              <a:t>Du bist mein Stern</a:t>
            </a:r>
            <a:br>
              <a:rPr lang="de-DE" sz="2400" dirty="0"/>
            </a:br>
            <a:r>
              <a:rPr lang="de-DE" sz="2400" dirty="0"/>
              <a:t>Der nie vom Himmel fällt.</a:t>
            </a:r>
          </a:p>
          <a:p>
            <a:r>
              <a:rPr lang="de-DE" sz="2400" dirty="0"/>
              <a:t>...</a:t>
            </a:r>
          </a:p>
          <a:p>
            <a:r>
              <a:rPr lang="de-DE" sz="2400" dirty="0"/>
              <a:t>Du schlägst wie ne Bombe in mein Leben</a:t>
            </a:r>
            <a:br>
              <a:rPr lang="de-DE" sz="2400" dirty="0"/>
            </a:br>
            <a:r>
              <a:rPr lang="de-DE" sz="2400" dirty="0"/>
              <a:t>Hände hoch und an die Wand</a:t>
            </a:r>
            <a:br>
              <a:rPr lang="de-DE" sz="2400" dirty="0"/>
            </a:br>
            <a:r>
              <a:rPr lang="de-DE" sz="2400" dirty="0"/>
              <a:t>Sinnlos jeder Wiederstand.</a:t>
            </a:r>
            <a:br>
              <a:rPr lang="de-DE" sz="2400" dirty="0"/>
            </a:br>
            <a:r>
              <a:rPr lang="de-DE" sz="2400" dirty="0"/>
              <a:t>Ich werde mich bedingungslos ergeben</a:t>
            </a:r>
            <a:br>
              <a:rPr lang="de-DE" sz="2400" dirty="0"/>
            </a:br>
            <a:r>
              <a:rPr lang="de-DE" sz="2400" dirty="0"/>
              <a:t>Ich werde sang und klanglos untergehen</a:t>
            </a:r>
            <a:br>
              <a:rPr lang="de-DE" sz="2400" dirty="0"/>
            </a:br>
            <a:r>
              <a:rPr lang="de-DE" sz="2400" dirty="0"/>
              <a:t>...</a:t>
            </a:r>
          </a:p>
          <a:p>
            <a:r>
              <a:rPr lang="de-DE" sz="2400" dirty="0"/>
              <a:t>Du bist ein Magnet der mich fest an dir hält</a:t>
            </a:r>
          </a:p>
        </p:txBody>
      </p:sp>
      <p:pic>
        <p:nvPicPr>
          <p:cNvPr id="3" name="Matthias Reim Du bist mein Glück (48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3809" y="407773"/>
            <a:ext cx="5526156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07524" y="1519881"/>
            <a:ext cx="736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Zeichnet doch mal seine Freundin, nach seiner Beschreibung!</a:t>
            </a:r>
          </a:p>
        </p:txBody>
      </p:sp>
    </p:spTree>
    <p:extLst>
      <p:ext uri="{BB962C8B-B14F-4D97-AF65-F5344CB8AC3E}">
        <p14:creationId xmlns:p14="http://schemas.microsoft.com/office/powerpoint/2010/main" val="342010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-11477" y="556523"/>
            <a:ext cx="33069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Darf ich vorstellen:</a:t>
            </a:r>
          </a:p>
          <a:p>
            <a:r>
              <a:rPr lang="de-DE" sz="3600" dirty="0"/>
              <a:t>Die magnetische Sonne-Mond-Planetenbombe!</a:t>
            </a:r>
          </a:p>
          <a:p>
            <a:endParaRPr lang="de-DE" sz="3600" dirty="0"/>
          </a:p>
          <a:p>
            <a:r>
              <a:rPr lang="de-DE" sz="3600" dirty="0"/>
              <a:t>Partnerin von Sänger Matthias Reim</a:t>
            </a:r>
          </a:p>
        </p:txBody>
      </p:sp>
      <p:grpSp>
        <p:nvGrpSpPr>
          <p:cNvPr id="39" name="Gruppieren 38"/>
          <p:cNvGrpSpPr/>
          <p:nvPr/>
        </p:nvGrpSpPr>
        <p:grpSpPr>
          <a:xfrm>
            <a:off x="3711105" y="0"/>
            <a:ext cx="7063206" cy="7075691"/>
            <a:chOff x="3711105" y="0"/>
            <a:chExt cx="7063206" cy="707569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1105" y="2352362"/>
              <a:ext cx="2132966" cy="213296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6372" y="2147027"/>
              <a:ext cx="2543637" cy="2543637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0606" y="0"/>
              <a:ext cx="2599403" cy="268605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1224">
              <a:off x="4462753" y="594995"/>
              <a:ext cx="1924050" cy="192405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0306">
              <a:off x="8332422" y="428312"/>
              <a:ext cx="1924050" cy="1924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reflection stA="0" endPos="65000" dist="50800" dir="5400000" sy="-100000" algn="bl" rotWithShape="0"/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3646" y="2576114"/>
              <a:ext cx="2110665" cy="2110665"/>
            </a:xfrm>
            <a:prstGeom prst="rect">
              <a:avLst/>
            </a:prstGeom>
          </p:spPr>
        </p:pic>
        <p:cxnSp>
          <p:nvCxnSpPr>
            <p:cNvPr id="14" name="Gerader Verbinder 13"/>
            <p:cNvCxnSpPr/>
            <p:nvPr/>
          </p:nvCxnSpPr>
          <p:spPr>
            <a:xfrm>
              <a:off x="7368209" y="4068417"/>
              <a:ext cx="68234" cy="178370"/>
            </a:xfrm>
            <a:prstGeom prst="line">
              <a:avLst/>
            </a:prstGeom>
            <a:ln w="1016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 flipV="1">
              <a:off x="8149338" y="3574377"/>
              <a:ext cx="1145109" cy="57069"/>
            </a:xfrm>
            <a:prstGeom prst="line">
              <a:avLst/>
            </a:prstGeom>
            <a:ln w="1016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 flipV="1">
              <a:off x="5083570" y="3418845"/>
              <a:ext cx="1145109" cy="57069"/>
            </a:xfrm>
            <a:prstGeom prst="line">
              <a:avLst/>
            </a:prstGeom>
            <a:ln w="1016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3517">
              <a:off x="6124347" y="4294391"/>
              <a:ext cx="2781300" cy="2781300"/>
            </a:xfrm>
            <a:prstGeom prst="rect">
              <a:avLst/>
            </a:prstGeom>
          </p:spPr>
        </p:pic>
        <p:cxnSp>
          <p:nvCxnSpPr>
            <p:cNvPr id="34" name="Gerader Verbinder 33"/>
            <p:cNvCxnSpPr/>
            <p:nvPr/>
          </p:nvCxnSpPr>
          <p:spPr>
            <a:xfrm>
              <a:off x="7288190" y="2342034"/>
              <a:ext cx="0" cy="422573"/>
            </a:xfrm>
            <a:prstGeom prst="line">
              <a:avLst/>
            </a:prstGeom>
            <a:ln w="1016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2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7216" y="963828"/>
            <a:ext cx="7203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Sieht sie so aus?</a:t>
            </a:r>
          </a:p>
          <a:p>
            <a:r>
              <a:rPr lang="de-DE" sz="2400" dirty="0"/>
              <a:t>Was er hat sagen wollen?</a:t>
            </a:r>
          </a:p>
          <a:p>
            <a:r>
              <a:rPr lang="de-DE" sz="2400" dirty="0"/>
              <a:t>Ist das, was er sagen wollte, wahr?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318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42303" y="902043"/>
            <a:ext cx="794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ist eigentlich ein Tag?</a:t>
            </a:r>
          </a:p>
        </p:txBody>
      </p:sp>
    </p:spTree>
    <p:extLst>
      <p:ext uri="{BB962C8B-B14F-4D97-AF65-F5344CB8AC3E}">
        <p14:creationId xmlns:p14="http://schemas.microsoft.com/office/powerpoint/2010/main" val="291377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93962" y="1639019"/>
            <a:ext cx="9713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Was ist eigentliche das komplizierteste komplexeste, was sich in diesem Raum befindet?</a:t>
            </a:r>
          </a:p>
        </p:txBody>
      </p:sp>
    </p:spTree>
    <p:extLst>
      <p:ext uri="{BB962C8B-B14F-4D97-AF65-F5344CB8AC3E}">
        <p14:creationId xmlns:p14="http://schemas.microsoft.com/office/powerpoint/2010/main" val="15402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97811" y="879894"/>
            <a:ext cx="76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Zündstoff Seite 33</a:t>
            </a:r>
          </a:p>
        </p:txBody>
      </p:sp>
    </p:spTree>
    <p:extLst>
      <p:ext uri="{BB962C8B-B14F-4D97-AF65-F5344CB8AC3E}">
        <p14:creationId xmlns:p14="http://schemas.microsoft.com/office/powerpoint/2010/main" val="179631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96314" y="1210962"/>
            <a:ext cx="860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Feinabstimmung des Universums</a:t>
            </a:r>
          </a:p>
        </p:txBody>
      </p:sp>
    </p:spTree>
    <p:extLst>
      <p:ext uri="{BB962C8B-B14F-4D97-AF65-F5344CB8AC3E}">
        <p14:creationId xmlns:p14="http://schemas.microsoft.com/office/powerpoint/2010/main" val="219100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" y="265221"/>
            <a:ext cx="5717963" cy="31946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08" y="1591961"/>
            <a:ext cx="4957119" cy="4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7838" y="383059"/>
            <a:ext cx="1098515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Für Menschen früherer Zeit war die Existenz des Lebens ein deutlicher Hinweis auf Gott.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Viele Menschen in unserer Zeit denken, dass die Entstehung der Welt ohne Gott erklärt werden kann.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Warum finden Menschen den Gedanken, dass die Welt keinen Schöpfer hat gut?</a:t>
            </a:r>
          </a:p>
          <a:p>
            <a:r>
              <a:rPr lang="de-DE" sz="2400" dirty="0"/>
              <a:t>Was sind die Konsequenzen, wenn es einen Schöpfer gibt?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Viele Menschen denken, die Erkenntnisse der Wissenschaft und die Schöpfungsgeschichten der Bibel passen nicht zusammen.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Wir fragen: </a:t>
            </a:r>
          </a:p>
          <a:p>
            <a:r>
              <a:rPr lang="de-DE" sz="2400" dirty="0"/>
              <a:t>a) Wissen wir genug über die naturwissenschaftlichen Erkenntnisse zur Entstehung der Welt und des Lebens?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b) Haben wir die Schöpfungsgeschichten richtig verstanden?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3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0" y="286078"/>
            <a:ext cx="4997362" cy="64327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88765" y="543339"/>
            <a:ext cx="56984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dieser Fabel stehen Gegenstände und Akteure für Gegebenheiten in der Welt.</a:t>
            </a:r>
          </a:p>
          <a:p>
            <a:r>
              <a:rPr lang="de-DE" dirty="0"/>
              <a:t>Beantwortet bitte folgende Fragen:</a:t>
            </a:r>
          </a:p>
          <a:p>
            <a:r>
              <a:rPr lang="de-DE" dirty="0"/>
              <a:t>Wofür steht das Klavier?</a:t>
            </a:r>
          </a:p>
          <a:p>
            <a:r>
              <a:rPr lang="de-DE" dirty="0"/>
              <a:t>Wofür stehen die Mäuse?</a:t>
            </a:r>
          </a:p>
          <a:p>
            <a:r>
              <a:rPr lang="de-DE" dirty="0"/>
              <a:t>Die Mäuse, die das Klavier erkunden?</a:t>
            </a:r>
          </a:p>
          <a:p>
            <a:r>
              <a:rPr lang="de-DE" dirty="0"/>
              <a:t>Die Musik?</a:t>
            </a:r>
          </a:p>
          <a:p>
            <a:r>
              <a:rPr lang="de-DE" dirty="0"/>
              <a:t>Der Klavierspieler?</a:t>
            </a:r>
          </a:p>
          <a:p>
            <a:r>
              <a:rPr lang="de-DE" dirty="0"/>
              <a:t>Was hat sich an der Art, wie Musik im Klavier entsteht, geändert?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4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41405" y="852616"/>
            <a:ext cx="1004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Faszination Universum</a:t>
            </a:r>
          </a:p>
        </p:txBody>
      </p:sp>
    </p:spTree>
    <p:extLst>
      <p:ext uri="{BB962C8B-B14F-4D97-AF65-F5344CB8AC3E}">
        <p14:creationId xmlns:p14="http://schemas.microsoft.com/office/powerpoint/2010/main" val="401541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29320" y="1211668"/>
            <a:ext cx="9329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viele Sterne?</a:t>
            </a:r>
          </a:p>
          <a:p>
            <a:r>
              <a:rPr lang="de-DE" dirty="0"/>
              <a:t>Wie viele Galaxien?</a:t>
            </a:r>
          </a:p>
          <a:p>
            <a:r>
              <a:rPr lang="de-DE" dirty="0"/>
              <a:t>Was ist ein Lichtjahr?</a:t>
            </a:r>
          </a:p>
          <a:p>
            <a:r>
              <a:rPr lang="de-DE" dirty="0"/>
              <a:t>Warum fiel es vielen Wissenschaftlern schwer, die Urknalltheorie anzunehmen?</a:t>
            </a:r>
          </a:p>
          <a:p>
            <a:r>
              <a:rPr lang="de-DE" dirty="0"/>
              <a:t>Bedingungen für Leben:</a:t>
            </a:r>
          </a:p>
          <a:p>
            <a:r>
              <a:rPr lang="de-DE" dirty="0"/>
              <a:t>Naturkonstanten</a:t>
            </a:r>
          </a:p>
          <a:p>
            <a:r>
              <a:rPr lang="de-DE" dirty="0"/>
              <a:t>Größe der Erde </a:t>
            </a:r>
          </a:p>
          <a:p>
            <a:r>
              <a:rPr lang="de-DE" dirty="0"/>
              <a:t>Abstand der Erde zur Sonne</a:t>
            </a:r>
          </a:p>
          <a:p>
            <a:r>
              <a:rPr lang="de-DE" dirty="0"/>
              <a:t>Stellung der Erde zur Sonne</a:t>
            </a:r>
          </a:p>
          <a:p>
            <a:r>
              <a:rPr lang="de-DE" dirty="0"/>
              <a:t>Anomalie des Wassers</a:t>
            </a:r>
          </a:p>
          <a:p>
            <a:r>
              <a:rPr lang="de-DE" dirty="0"/>
              <a:t>Erdneigung</a:t>
            </a:r>
          </a:p>
          <a:p>
            <a:r>
              <a:rPr lang="de-DE" dirty="0"/>
              <a:t>Mond</a:t>
            </a:r>
          </a:p>
          <a:p>
            <a:r>
              <a:rPr lang="de-DE" dirty="0"/>
              <a:t>Jupiter</a:t>
            </a:r>
          </a:p>
          <a:p>
            <a:r>
              <a:rPr lang="de-DE" dirty="0"/>
              <a:t>Magnetfeld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08667" y="965200"/>
            <a:ext cx="946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Warum ist es wichtig über die Frage, ob die Welt von Gott geschaffen ist, nachzudenken?</a:t>
            </a:r>
          </a:p>
        </p:txBody>
      </p:sp>
    </p:spTree>
    <p:extLst>
      <p:ext uri="{BB962C8B-B14F-4D97-AF65-F5344CB8AC3E}">
        <p14:creationId xmlns:p14="http://schemas.microsoft.com/office/powerpoint/2010/main" val="250558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" y="265221"/>
            <a:ext cx="5717963" cy="31946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08" y="1591961"/>
            <a:ext cx="4957119" cy="4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8362" y="197531"/>
            <a:ext cx="10695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Was steht eigentlich in der Bibel über die Schöpfung?</a:t>
            </a:r>
          </a:p>
          <a:p>
            <a:endParaRPr lang="de-DE" sz="3600" dirty="0"/>
          </a:p>
          <a:p>
            <a:r>
              <a:rPr lang="de-DE" sz="2400" dirty="0"/>
              <a:t>Wie viele Schöpfungserzählungen?</a:t>
            </a:r>
          </a:p>
          <a:p>
            <a:r>
              <a:rPr lang="de-DE" sz="2400" dirty="0"/>
              <a:t>	Zwei: Gen. 1,1-2,4a und 2,4b- 2,25</a:t>
            </a:r>
          </a:p>
          <a:p>
            <a:r>
              <a:rPr lang="de-DE" sz="2400" dirty="0"/>
              <a:t>Welche Ausgangssituationen?</a:t>
            </a:r>
          </a:p>
          <a:p>
            <a:r>
              <a:rPr lang="de-DE" sz="2400" dirty="0"/>
              <a:t>	viel Wasser – kein Wasser</a:t>
            </a:r>
          </a:p>
          <a:p>
            <a:r>
              <a:rPr lang="de-DE" sz="2400" dirty="0"/>
              <a:t>Welche Reihenfolgen?</a:t>
            </a:r>
          </a:p>
          <a:p>
            <a:r>
              <a:rPr lang="de-DE" sz="2400" dirty="0"/>
              <a:t>	Mensch zum Schluss – Mensch zuerst</a:t>
            </a:r>
          </a:p>
          <a:p>
            <a:r>
              <a:rPr lang="de-DE" sz="2400" dirty="0"/>
              <a:t>Welche Details?</a:t>
            </a:r>
          </a:p>
          <a:p>
            <a:endParaRPr lang="de-DE" sz="2400" dirty="0"/>
          </a:p>
          <a:p>
            <a:r>
              <a:rPr lang="de-DE" sz="2400" dirty="0"/>
              <a:t>Was ist die wichtigste Gemeinsamkeit?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Wieso stehen da zwei, obwohl sie unterschiedlich sind?</a:t>
            </a:r>
          </a:p>
        </p:txBody>
      </p:sp>
    </p:spTree>
    <p:extLst>
      <p:ext uri="{BB962C8B-B14F-4D97-AF65-F5344CB8AC3E}">
        <p14:creationId xmlns:p14="http://schemas.microsoft.com/office/powerpoint/2010/main" val="20761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F55982F-FEF4-41A0-B33E-0D28ED51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0"/>
            <a:ext cx="6543675" cy="68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66011" y="268087"/>
            <a:ext cx="111416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sagt die Bibel über die Schöpfung?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Die Erde war nicht von Anfang an so wie sie ist. (Gen 1,2)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Die Schöpfung ist gut. (Gen. 1,31)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Sonne und Mond erhellen die Erde (Lampe für den Tag und die Nacht.) Sie sind keine Götter. (Gen 1, 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Am „Lauf“ der Sterne und Planeten kann man die Zeiten erkennen. (Gen 1,14)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Das Leben wurde nicht auf einmal erschaffen, sondern in Stufen (Gen 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Der Mensch ist das höchste Lebewesen. (Gen 1, 26-27)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Der Mensch hat etwas gottähnliches. Er ist schöpferisch. Er ist kommunikations­fähig. (Gen 1,26-27)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Der Mensch ist fähig, die Erde zu gestalten. (Gen. 1,28)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Der Körper des Menschen besteht aus dem Material der Erde. (Gen. 2,7)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Der Mensch ist mehr als sein Körper. Das Leben des Menschen ist kein Bestandteil der Erde. (Gen.2, 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Zwischen dem Leben von Mann und Frau gibt es keine qualitativen Unterschiede (Gen 2, 21)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Mann und Frau sind geschaffen um sich zu ergänzen (Gen 2, 23-24)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de-DE" dirty="0"/>
              <a:t>Gott hat alles gemacht (Gen 1,1)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7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Breitbild</PresentationFormat>
  <Paragraphs>101</Paragraphs>
  <Slides>20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Prot. Pfarramt</dc:creator>
  <cp:lastModifiedBy>Volker Glaser</cp:lastModifiedBy>
  <cp:revision>59</cp:revision>
  <cp:lastPrinted>2022-04-07T12:39:19Z</cp:lastPrinted>
  <dcterms:created xsi:type="dcterms:W3CDTF">2022-03-10T09:49:29Z</dcterms:created>
  <dcterms:modified xsi:type="dcterms:W3CDTF">2025-12-18T09:49:57Z</dcterms:modified>
</cp:coreProperties>
</file>